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Helvetica Neue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jobKMpgLgVgfNiZQgGUdvW4ate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HelveticaNeueLight-bold.fntdata"/><Relationship Id="rId23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HelveticaNeueLight-boldItalic.fntdata"/><Relationship Id="rId25" Type="http://schemas.openxmlformats.org/officeDocument/2006/relationships/font" Target="fonts/HelveticaNeueLight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竖排文字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0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0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5" name="Google Shape;3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与标题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8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4.jp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Relationship Id="rId5" Type="http://schemas.openxmlformats.org/officeDocument/2006/relationships/image" Target="../media/image25.png"/><Relationship Id="rId6" Type="http://schemas.openxmlformats.org/officeDocument/2006/relationships/image" Target="../media/image29.jpg"/><Relationship Id="rId7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23.jp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30.png"/><Relationship Id="rId6" Type="http://schemas.openxmlformats.org/officeDocument/2006/relationships/image" Target="../media/image37.jpg"/><Relationship Id="rId7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50.png"/><Relationship Id="rId5" Type="http://schemas.openxmlformats.org/officeDocument/2006/relationships/image" Target="../media/image36.jpg"/><Relationship Id="rId6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54.png"/><Relationship Id="rId5" Type="http://schemas.openxmlformats.org/officeDocument/2006/relationships/image" Target="../media/image43.png"/><Relationship Id="rId6" Type="http://schemas.openxmlformats.org/officeDocument/2006/relationships/image" Target="../media/image37.jpg"/><Relationship Id="rId7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Relationship Id="rId4" Type="http://schemas.openxmlformats.org/officeDocument/2006/relationships/image" Target="../media/image37.jp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8.jpg"/><Relationship Id="rId7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42.jpg"/><Relationship Id="rId7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jp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2.jp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9.jpg"/><Relationship Id="rId6" Type="http://schemas.openxmlformats.org/officeDocument/2006/relationships/image" Target="../media/image1.png"/><Relationship Id="rId7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14.png"/><Relationship Id="rId6" Type="http://schemas.openxmlformats.org/officeDocument/2006/relationships/image" Target="../media/image12.jp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traverse through a predefined sequence of </a:t>
            </a:r>
            <a:r>
              <a:rPr i="1"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values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[1,1.5,2,4,7,10,15,20,25,30,35,45,55,65,75,85,105,125,145,165,185,225]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2000"/>
              <a:buChar char="•"/>
            </a:pPr>
            <a:r>
              <a:rPr lang="en-US" sz="2000">
                <a:solidFill>
                  <a:srgbClr val="0D0D0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</a:t>
            </a:r>
            <a:r>
              <a:rPr lang="en-US" sz="2000" u="none" cap="none" strike="noStrike">
                <a:solidFill>
                  <a:srgbClr val="0D0D0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or each pixel location, find the Wasserstein distortion </a:t>
            </a:r>
            <a:r>
              <a:rPr i="1" lang="en-US" sz="2000" u="none" cap="none" strike="noStrike">
                <a:solidFill>
                  <a:srgbClr val="0D0D0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 pixel values</a:t>
            </a:r>
            <a:r>
              <a:rPr lang="en-US" sz="2000" u="none" cap="none" strike="noStrike">
                <a:solidFill>
                  <a:srgbClr val="0D0D0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between two consecutive </a:t>
            </a:r>
            <a:r>
              <a:rPr i="1"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2000" u="none" cap="none" strike="noStrike">
                <a:solidFill>
                  <a:srgbClr val="0D0D0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values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2000"/>
              <a:buChar char="•"/>
            </a:pPr>
            <a:r>
              <a:rPr lang="en-US" sz="2000">
                <a:solidFill>
                  <a:srgbClr val="0D0D0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rule to determine the </a:t>
            </a:r>
            <a:r>
              <a:rPr i="1"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i="1" lang="en-US" sz="2000">
                <a:solidFill>
                  <a:srgbClr val="0D0D0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000">
                <a:solidFill>
                  <a:srgbClr val="0D0D0D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value at the location</a:t>
            </a:r>
            <a:endParaRPr sz="2000">
              <a:solidFill>
                <a:srgbClr val="0D0D0D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4000"/>
              <a:buFont typeface="Helvetica Neue Light"/>
              <a:buNone/>
            </a:pPr>
            <a:r>
              <a:rPr i="1" lang="en-US" sz="4000" u="none" strike="noStrike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4000" u="none" strike="noStrike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-map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without saliency map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847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19" y="2148840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4447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733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0"/>
          <p:cNvSpPr txBox="1"/>
          <p:nvPr/>
        </p:nvSpPr>
        <p:spPr>
          <a:xfrm>
            <a:off x="9811550" y="1618701"/>
            <a:ext cx="1174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6" name="Google Shape;266;p10"/>
          <p:cNvSpPr txBox="1"/>
          <p:nvPr/>
        </p:nvSpPr>
        <p:spPr>
          <a:xfrm>
            <a:off x="1373418" y="1621774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map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7" name="Google Shape;267;p10"/>
          <p:cNvSpPr txBox="1"/>
          <p:nvPr/>
        </p:nvSpPr>
        <p:spPr>
          <a:xfrm>
            <a:off x="4206539" y="1618701"/>
            <a:ext cx="86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6707912" y="1618701"/>
            <a:ext cx="16133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reconstruction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69" name="Google Shape;269;p10"/>
          <p:cNvPicPr preferRelativeResize="0"/>
          <p:nvPr/>
        </p:nvPicPr>
        <p:blipFill rotWithShape="1">
          <a:blip r:embed="rId7">
            <a:alphaModFix/>
          </a:blip>
          <a:srcRect b="0" l="4097" r="2652" t="0"/>
          <a:stretch/>
        </p:blipFill>
        <p:spPr>
          <a:xfrm>
            <a:off x="426993" y="4830600"/>
            <a:ext cx="2713907" cy="45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847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19" y="2148840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4447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733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1"/>
          <p:cNvSpPr txBox="1"/>
          <p:nvPr/>
        </p:nvSpPr>
        <p:spPr>
          <a:xfrm>
            <a:off x="9811550" y="1618701"/>
            <a:ext cx="1174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1373418" y="1621774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map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1" name="Google Shape;281;p11"/>
          <p:cNvSpPr txBox="1"/>
          <p:nvPr/>
        </p:nvSpPr>
        <p:spPr>
          <a:xfrm>
            <a:off x="4206539" y="1618701"/>
            <a:ext cx="86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2" name="Google Shape;282;p11"/>
          <p:cNvSpPr txBox="1"/>
          <p:nvPr/>
        </p:nvSpPr>
        <p:spPr>
          <a:xfrm>
            <a:off x="6707912" y="1618701"/>
            <a:ext cx="16133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reconstruction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83" name="Google Shape;283;p11"/>
          <p:cNvPicPr preferRelativeResize="0"/>
          <p:nvPr/>
        </p:nvPicPr>
        <p:blipFill rotWithShape="1">
          <a:blip r:embed="rId7">
            <a:alphaModFix/>
          </a:blip>
          <a:srcRect b="0" l="4097" r="2652" t="0"/>
          <a:stretch/>
        </p:blipFill>
        <p:spPr>
          <a:xfrm>
            <a:off x="426993" y="4830600"/>
            <a:ext cx="2713907" cy="45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847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19" y="2148840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4447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733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2"/>
          <p:cNvSpPr txBox="1"/>
          <p:nvPr/>
        </p:nvSpPr>
        <p:spPr>
          <a:xfrm>
            <a:off x="9811550" y="1618701"/>
            <a:ext cx="1174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1373418" y="1621774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map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5" name="Google Shape;295;p12"/>
          <p:cNvSpPr txBox="1"/>
          <p:nvPr/>
        </p:nvSpPr>
        <p:spPr>
          <a:xfrm>
            <a:off x="4206539" y="1618701"/>
            <a:ext cx="86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6" name="Google Shape;296;p12"/>
          <p:cNvSpPr txBox="1"/>
          <p:nvPr/>
        </p:nvSpPr>
        <p:spPr>
          <a:xfrm>
            <a:off x="6707912" y="1618701"/>
            <a:ext cx="16133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reconstruction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97" name="Google Shape;297;p12"/>
          <p:cNvPicPr preferRelativeResize="0"/>
          <p:nvPr/>
        </p:nvPicPr>
        <p:blipFill rotWithShape="1">
          <a:blip r:embed="rId7">
            <a:alphaModFix/>
          </a:blip>
          <a:srcRect b="0" l="4097" r="2652" t="0"/>
          <a:stretch/>
        </p:blipFill>
        <p:spPr>
          <a:xfrm>
            <a:off x="426993" y="4830600"/>
            <a:ext cx="2713907" cy="45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 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– failure mode?</a:t>
            </a:r>
            <a:endParaRPr/>
          </a:p>
        </p:txBody>
      </p:sp>
      <p:sp>
        <p:nvSpPr>
          <p:cNvPr id="299" name="Google Shape;299;p12"/>
          <p:cNvSpPr txBox="1"/>
          <p:nvPr/>
        </p:nvSpPr>
        <p:spPr>
          <a:xfrm>
            <a:off x="838207" y="5554527"/>
            <a:ext cx="105155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textures when each ‘unit’ has a nontrivial area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desired behaviour for bricks/tiles, but not for leaves?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8474" y="2152104"/>
            <a:ext cx="2560320" cy="254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19" y="2148840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4447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733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3"/>
          <p:cNvSpPr txBox="1"/>
          <p:nvPr/>
        </p:nvSpPr>
        <p:spPr>
          <a:xfrm>
            <a:off x="9811550" y="1618701"/>
            <a:ext cx="1174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1373418" y="1621774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map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0" name="Google Shape;310;p13"/>
          <p:cNvSpPr txBox="1"/>
          <p:nvPr/>
        </p:nvSpPr>
        <p:spPr>
          <a:xfrm>
            <a:off x="4206539" y="1618701"/>
            <a:ext cx="86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1" name="Google Shape;311;p13"/>
          <p:cNvSpPr txBox="1"/>
          <p:nvPr/>
        </p:nvSpPr>
        <p:spPr>
          <a:xfrm>
            <a:off x="6707912" y="1618701"/>
            <a:ext cx="16133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reconstruction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12" name="Google Shape;312;p13"/>
          <p:cNvPicPr preferRelativeResize="0"/>
          <p:nvPr/>
        </p:nvPicPr>
        <p:blipFill rotWithShape="1">
          <a:blip r:embed="rId7">
            <a:alphaModFix/>
          </a:blip>
          <a:srcRect b="0" l="4097" r="2652" t="0"/>
          <a:stretch/>
        </p:blipFill>
        <p:spPr>
          <a:xfrm>
            <a:off x="426993" y="4830600"/>
            <a:ext cx="2713907" cy="45658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 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– failure mode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"/>
          <p:cNvSpPr txBox="1"/>
          <p:nvPr/>
        </p:nvSpPr>
        <p:spPr>
          <a:xfrm>
            <a:off x="2287341" y="1618701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map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930451" y="1618701"/>
            <a:ext cx="86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1" name="Google Shape;32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results </a:t>
            </a:r>
            <a:r>
              <a:rPr lang="en-US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– failure mode</a:t>
            </a:r>
            <a:endParaRPr/>
          </a:p>
        </p:txBody>
      </p:sp>
      <p:pic>
        <p:nvPicPr>
          <p:cNvPr descr="A blurry image of a red rectangular object with yellow and blue dots&#10;&#10;Description automatically generated" id="322" name="Google Shape;32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988033"/>
            <a:ext cx="105410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xelated image of a game&#10;&#10;Description automatically generated" id="323" name="Google Shape;32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0821" y="1988033"/>
            <a:ext cx="1054100" cy="3378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of different colored lines&#10;&#10;Description automatically generated with medium confidence" id="324" name="Google Shape;324;p14"/>
          <p:cNvPicPr preferRelativeResize="0"/>
          <p:nvPr/>
        </p:nvPicPr>
        <p:blipFill rotWithShape="1">
          <a:blip r:embed="rId5">
            <a:alphaModFix/>
          </a:blip>
          <a:srcRect b="5872" l="7072" r="8415" t="9504"/>
          <a:stretch/>
        </p:blipFill>
        <p:spPr>
          <a:xfrm>
            <a:off x="3374596" y="1988033"/>
            <a:ext cx="6747458" cy="337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14"/>
          <p:cNvCxnSpPr/>
          <p:nvPr/>
        </p:nvCxnSpPr>
        <p:spPr>
          <a:xfrm flipH="1" rot="10800000">
            <a:off x="4060568" y="2984228"/>
            <a:ext cx="114508" cy="28923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326" name="Google Shape;326;p14"/>
          <p:cNvCxnSpPr/>
          <p:nvPr/>
        </p:nvCxnSpPr>
        <p:spPr>
          <a:xfrm flipH="1" rot="10800000">
            <a:off x="7438085" y="2950672"/>
            <a:ext cx="114508" cy="28923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327" name="Google Shape;327;p14"/>
          <p:cNvCxnSpPr/>
          <p:nvPr/>
        </p:nvCxnSpPr>
        <p:spPr>
          <a:xfrm flipH="1" rot="10800000">
            <a:off x="3986536" y="3515737"/>
            <a:ext cx="114508" cy="28923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328" name="Google Shape;328;p14"/>
          <p:cNvCxnSpPr/>
          <p:nvPr/>
        </p:nvCxnSpPr>
        <p:spPr>
          <a:xfrm flipH="1" rot="10800000">
            <a:off x="7429696" y="4628470"/>
            <a:ext cx="114508" cy="28923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329" name="Google Shape;329;p14"/>
          <p:cNvSpPr txBox="1"/>
          <p:nvPr/>
        </p:nvSpPr>
        <p:spPr>
          <a:xfrm>
            <a:off x="2634974" y="2790292"/>
            <a:ext cx="7675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160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7</a:t>
            </a:r>
            <a:endParaRPr sz="16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4"/>
          <p:cNvSpPr txBox="1"/>
          <p:nvPr/>
        </p:nvSpPr>
        <p:spPr>
          <a:xfrm>
            <a:off x="2634973" y="3210511"/>
            <a:ext cx="7675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160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7</a:t>
            </a:r>
            <a:endParaRPr sz="16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4"/>
          <p:cNvSpPr txBox="1"/>
          <p:nvPr/>
        </p:nvSpPr>
        <p:spPr>
          <a:xfrm>
            <a:off x="2634972" y="4059173"/>
            <a:ext cx="7675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160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4</a:t>
            </a:r>
            <a:endParaRPr sz="16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14"/>
          <p:cNvSpPr txBox="1"/>
          <p:nvPr/>
        </p:nvSpPr>
        <p:spPr>
          <a:xfrm>
            <a:off x="2634972" y="4432989"/>
            <a:ext cx="7675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1600">
                <a:solidFill>
                  <a:schemeClr val="accent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7</a:t>
            </a:r>
            <a:endParaRPr sz="16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rry image of a person&#10;&#10;Description automatically generated" id="333" name="Google Shape;333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299700" y="1988033"/>
            <a:ext cx="1054100" cy="33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4811" y="2152104"/>
            <a:ext cx="2547645" cy="254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19" y="2148840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4447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733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5"/>
          <p:cNvSpPr txBox="1"/>
          <p:nvPr/>
        </p:nvSpPr>
        <p:spPr>
          <a:xfrm>
            <a:off x="9811550" y="1618701"/>
            <a:ext cx="1174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3" name="Google Shape;343;p15"/>
          <p:cNvSpPr txBox="1"/>
          <p:nvPr/>
        </p:nvSpPr>
        <p:spPr>
          <a:xfrm>
            <a:off x="1373418" y="1621774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map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4" name="Google Shape;344;p15"/>
          <p:cNvSpPr txBox="1"/>
          <p:nvPr/>
        </p:nvSpPr>
        <p:spPr>
          <a:xfrm>
            <a:off x="4206539" y="1618701"/>
            <a:ext cx="86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45" name="Google Shape;345;p15"/>
          <p:cNvSpPr txBox="1"/>
          <p:nvPr/>
        </p:nvSpPr>
        <p:spPr>
          <a:xfrm>
            <a:off x="6707912" y="1618701"/>
            <a:ext cx="16133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reconstruction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6" name="Google Shape;346;p15"/>
          <p:cNvPicPr preferRelativeResize="0"/>
          <p:nvPr/>
        </p:nvPicPr>
        <p:blipFill rotWithShape="1">
          <a:blip r:embed="rId7">
            <a:alphaModFix/>
          </a:blip>
          <a:srcRect b="0" l="4097" r="2652" t="0"/>
          <a:stretch/>
        </p:blipFill>
        <p:spPr>
          <a:xfrm>
            <a:off x="426993" y="4830600"/>
            <a:ext cx="2713907" cy="45658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endParaRPr/>
          </a:p>
        </p:txBody>
      </p:sp>
      <p:sp>
        <p:nvSpPr>
          <p:cNvPr id="348" name="Google Shape;348;p15"/>
          <p:cNvSpPr txBox="1"/>
          <p:nvPr/>
        </p:nvSpPr>
        <p:spPr>
          <a:xfrm>
            <a:off x="838207" y="5554527"/>
            <a:ext cx="10515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more stringent threshold helps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treet sign in front of a tall building&#10;&#10;Description automatically generated" id="353" name="Google Shape;3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4716" y="3536098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reet sign in front of a tall building&#10;&#10;Description automatically generated" id="354" name="Google Shape;35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3968" y="2148840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treet sign in front of a tall building&#10;&#10;Description automatically generated" id="355" name="Google Shape;35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4716" y="761582"/>
            <a:ext cx="25603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endParaRPr/>
          </a:p>
        </p:txBody>
      </p:sp>
      <p:sp>
        <p:nvSpPr>
          <p:cNvPr id="357" name="Google Shape;357;p16"/>
          <p:cNvSpPr txBox="1"/>
          <p:nvPr/>
        </p:nvSpPr>
        <p:spPr>
          <a:xfrm>
            <a:off x="838207" y="5554527"/>
            <a:ext cx="10515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more stringent threshold helps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8474" y="2148657"/>
            <a:ext cx="2560320" cy="25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19" y="2148840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4447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733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7"/>
          <p:cNvSpPr txBox="1"/>
          <p:nvPr/>
        </p:nvSpPr>
        <p:spPr>
          <a:xfrm>
            <a:off x="9811550" y="1618701"/>
            <a:ext cx="1174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7" name="Google Shape;367;p17"/>
          <p:cNvSpPr txBox="1"/>
          <p:nvPr/>
        </p:nvSpPr>
        <p:spPr>
          <a:xfrm>
            <a:off x="1373418" y="1621774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map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8" name="Google Shape;368;p17"/>
          <p:cNvSpPr txBox="1"/>
          <p:nvPr/>
        </p:nvSpPr>
        <p:spPr>
          <a:xfrm>
            <a:off x="4206539" y="1618701"/>
            <a:ext cx="86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69" name="Google Shape;369;p17"/>
          <p:cNvSpPr txBox="1"/>
          <p:nvPr/>
        </p:nvSpPr>
        <p:spPr>
          <a:xfrm>
            <a:off x="6707912" y="1618701"/>
            <a:ext cx="16133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reconstruction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0" name="Google Shape;370;p17"/>
          <p:cNvPicPr preferRelativeResize="0"/>
          <p:nvPr/>
        </p:nvPicPr>
        <p:blipFill rotWithShape="1">
          <a:blip r:embed="rId7">
            <a:alphaModFix/>
          </a:blip>
          <a:srcRect b="0" l="4097" r="2652" t="0"/>
          <a:stretch/>
        </p:blipFill>
        <p:spPr>
          <a:xfrm>
            <a:off x="426993" y="4830600"/>
            <a:ext cx="2713907" cy="456587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 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– failure mode?</a:t>
            </a:r>
            <a:endParaRPr/>
          </a:p>
        </p:txBody>
      </p:sp>
      <p:sp>
        <p:nvSpPr>
          <p:cNvPr id="372" name="Google Shape;372;p17"/>
          <p:cNvSpPr txBox="1"/>
          <p:nvPr/>
        </p:nvSpPr>
        <p:spPr>
          <a:xfrm>
            <a:off x="838207" y="5554527"/>
            <a:ext cx="10515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too much artifacts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1364" y="2148657"/>
            <a:ext cx="2554540" cy="25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19" y="2148840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4447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733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18"/>
          <p:cNvSpPr txBox="1"/>
          <p:nvPr/>
        </p:nvSpPr>
        <p:spPr>
          <a:xfrm>
            <a:off x="9811550" y="1618701"/>
            <a:ext cx="1174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2" name="Google Shape;382;p18"/>
          <p:cNvSpPr txBox="1"/>
          <p:nvPr/>
        </p:nvSpPr>
        <p:spPr>
          <a:xfrm>
            <a:off x="1373418" y="1621774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map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3" name="Google Shape;383;p18"/>
          <p:cNvSpPr txBox="1"/>
          <p:nvPr/>
        </p:nvSpPr>
        <p:spPr>
          <a:xfrm>
            <a:off x="4206539" y="1618701"/>
            <a:ext cx="86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4" name="Google Shape;384;p18"/>
          <p:cNvSpPr txBox="1"/>
          <p:nvPr/>
        </p:nvSpPr>
        <p:spPr>
          <a:xfrm>
            <a:off x="6707912" y="1618701"/>
            <a:ext cx="16133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reconstruction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85" name="Google Shape;385;p18"/>
          <p:cNvPicPr preferRelativeResize="0"/>
          <p:nvPr/>
        </p:nvPicPr>
        <p:blipFill rotWithShape="1">
          <a:blip r:embed="rId7">
            <a:alphaModFix/>
          </a:blip>
          <a:srcRect b="0" l="4097" r="2652" t="0"/>
          <a:stretch/>
        </p:blipFill>
        <p:spPr>
          <a:xfrm>
            <a:off x="426993" y="4830600"/>
            <a:ext cx="2713907" cy="456587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1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 </a:t>
            </a:r>
            <a:r>
              <a:rPr lang="en-US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– failure mode?</a:t>
            </a:r>
            <a:endParaRPr/>
          </a:p>
        </p:txBody>
      </p:sp>
      <p:sp>
        <p:nvSpPr>
          <p:cNvPr id="387" name="Google Shape;387;p18"/>
          <p:cNvSpPr txBox="1"/>
          <p:nvPr/>
        </p:nvSpPr>
        <p:spPr>
          <a:xfrm>
            <a:off x="838207" y="5554527"/>
            <a:ext cx="105155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subtle non-texture recognized as texture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1646230" y="1706277"/>
            <a:ext cx="2520000" cy="2520000"/>
            <a:chOff x="1646230" y="1706277"/>
            <a:chExt cx="2520000" cy="2520000"/>
          </a:xfrm>
        </p:grpSpPr>
        <p:cxnSp>
          <p:nvCxnSpPr>
            <p:cNvPr id="97" name="Google Shape;97;p2"/>
            <p:cNvCxnSpPr/>
            <p:nvPr/>
          </p:nvCxnSpPr>
          <p:spPr>
            <a:xfrm>
              <a:off x="3557914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" name="Google Shape;98;p2"/>
            <p:cNvCxnSpPr/>
            <p:nvPr/>
          </p:nvCxnSpPr>
          <p:spPr>
            <a:xfrm>
              <a:off x="1646230" y="3602104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" name="Google Shape;99;p2"/>
            <p:cNvCxnSpPr/>
            <p:nvPr/>
          </p:nvCxnSpPr>
          <p:spPr>
            <a:xfrm>
              <a:off x="1646230" y="2339087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2"/>
            <p:cNvCxnSpPr/>
            <p:nvPr/>
          </p:nvCxnSpPr>
          <p:spPr>
            <a:xfrm>
              <a:off x="2906230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2"/>
            <p:cNvCxnSpPr/>
            <p:nvPr/>
          </p:nvCxnSpPr>
          <p:spPr>
            <a:xfrm>
              <a:off x="1646230" y="2966277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2"/>
            <p:cNvCxnSpPr/>
            <p:nvPr/>
          </p:nvCxnSpPr>
          <p:spPr>
            <a:xfrm>
              <a:off x="2253385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草地上有一群斑马&#10;&#10;描述已自动生成" id="103" name="Google Shape;10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230" y="1706277"/>
            <a:ext cx="252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4000"/>
              <a:buFont typeface="Helvetica Neue Light"/>
              <a:buNone/>
            </a:pPr>
            <a:r>
              <a:rPr i="1" lang="en-US" sz="4000" u="none" strike="noStrike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4000" u="none" strike="noStrike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-map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rule</a:t>
            </a:r>
            <a:endParaRPr sz="4000"/>
          </a:p>
        </p:txBody>
      </p:sp>
      <p:pic>
        <p:nvPicPr>
          <p:cNvPr descr="A group of graphs showing different types of data&#10;&#10;Description automatically generated" id="105" name="Google Shape;10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670" y="1442974"/>
            <a:ext cx="6171570" cy="308578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/>
          <p:nvPr/>
        </p:nvSpPr>
        <p:spPr>
          <a:xfrm>
            <a:off x="3534514" y="2316227"/>
            <a:ext cx="46800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3209213" y="3259956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2235891" y="293356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3962965" y="4039578"/>
            <a:ext cx="45719" cy="45719"/>
          </a:xfrm>
          <a:prstGeom prst="ellipse">
            <a:avLst/>
          </a:prstGeom>
          <a:solidFill>
            <a:srgbClr val="3A7D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3"/>
          <p:cNvGrpSpPr/>
          <p:nvPr/>
        </p:nvGrpSpPr>
        <p:grpSpPr>
          <a:xfrm>
            <a:off x="1646230" y="1706277"/>
            <a:ext cx="2520000" cy="2520000"/>
            <a:chOff x="1646230" y="1706277"/>
            <a:chExt cx="2520000" cy="2520000"/>
          </a:xfrm>
        </p:grpSpPr>
        <p:cxnSp>
          <p:nvCxnSpPr>
            <p:cNvPr id="116" name="Google Shape;116;p3"/>
            <p:cNvCxnSpPr/>
            <p:nvPr/>
          </p:nvCxnSpPr>
          <p:spPr>
            <a:xfrm>
              <a:off x="3557914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" name="Google Shape;117;p3"/>
            <p:cNvCxnSpPr/>
            <p:nvPr/>
          </p:nvCxnSpPr>
          <p:spPr>
            <a:xfrm>
              <a:off x="1646230" y="3602104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" name="Google Shape;118;p3"/>
            <p:cNvCxnSpPr/>
            <p:nvPr/>
          </p:nvCxnSpPr>
          <p:spPr>
            <a:xfrm>
              <a:off x="1646230" y="2339087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3"/>
            <p:cNvCxnSpPr/>
            <p:nvPr/>
          </p:nvCxnSpPr>
          <p:spPr>
            <a:xfrm>
              <a:off x="2906230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3"/>
            <p:cNvCxnSpPr/>
            <p:nvPr/>
          </p:nvCxnSpPr>
          <p:spPr>
            <a:xfrm>
              <a:off x="1646230" y="2966277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2253385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草地上有一群斑马&#10;&#10;描述已自动生成"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230" y="1706277"/>
            <a:ext cx="252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>
            <a:off x="838208" y="4600934"/>
            <a:ext cx="10515592" cy="730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rule for optimal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highest peak within first five distortions is set as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4" name="Google Shape;124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4000"/>
              <a:buFont typeface="Helvetica Neue Light"/>
              <a:buNone/>
            </a:pPr>
            <a:r>
              <a:rPr i="1" lang="en-US" sz="4000" u="none" strike="noStrike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4000" u="none" strike="noStrike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-map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rule</a:t>
            </a:r>
            <a:endParaRPr sz="4000"/>
          </a:p>
        </p:txBody>
      </p:sp>
      <p:pic>
        <p:nvPicPr>
          <p:cNvPr descr="A group of graphs showing different types of data&#10;&#10;Description automatically generated" id="125" name="Google Shape;125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670" y="1442974"/>
            <a:ext cx="6171570" cy="308578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/>
          <p:nvPr/>
        </p:nvSpPr>
        <p:spPr>
          <a:xfrm>
            <a:off x="3534514" y="2316227"/>
            <a:ext cx="46800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"/>
          <p:cNvSpPr/>
          <p:nvPr/>
        </p:nvSpPr>
        <p:spPr>
          <a:xfrm>
            <a:off x="3209213" y="3259956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/>
          <p:nvPr/>
        </p:nvSpPr>
        <p:spPr>
          <a:xfrm>
            <a:off x="2235891" y="293356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3962965" y="4039578"/>
            <a:ext cx="45719" cy="45719"/>
          </a:xfrm>
          <a:prstGeom prst="ellipse">
            <a:avLst/>
          </a:prstGeom>
          <a:solidFill>
            <a:srgbClr val="3A7D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3"/>
          <p:cNvCxnSpPr/>
          <p:nvPr/>
        </p:nvCxnSpPr>
        <p:spPr>
          <a:xfrm flipH="1">
            <a:off x="4793747" y="2684539"/>
            <a:ext cx="415187" cy="122141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31" name="Google Shape;131;p3"/>
          <p:cNvCxnSpPr/>
          <p:nvPr/>
        </p:nvCxnSpPr>
        <p:spPr>
          <a:xfrm flipH="1" rot="10800000">
            <a:off x="8312349" y="1875230"/>
            <a:ext cx="172890" cy="106356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32" name="Google Shape;132;p3"/>
          <p:cNvCxnSpPr/>
          <p:nvPr/>
        </p:nvCxnSpPr>
        <p:spPr>
          <a:xfrm flipH="1">
            <a:off x="4743887" y="3776465"/>
            <a:ext cx="460844" cy="118719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133" name="Google Shape;133;p3"/>
          <p:cNvSpPr txBox="1"/>
          <p:nvPr/>
        </p:nvSpPr>
        <p:spPr>
          <a:xfrm>
            <a:off x="8428290" y="1686613"/>
            <a:ext cx="3527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/>
          </a:p>
        </p:txBody>
      </p:sp>
      <p:sp>
        <p:nvSpPr>
          <p:cNvPr id="134" name="Google Shape;134;p3"/>
          <p:cNvSpPr txBox="1"/>
          <p:nvPr/>
        </p:nvSpPr>
        <p:spPr>
          <a:xfrm>
            <a:off x="4405728" y="3797860"/>
            <a:ext cx="3527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/>
          </a:p>
        </p:txBody>
      </p:sp>
      <p:sp>
        <p:nvSpPr>
          <p:cNvPr id="135" name="Google Shape;135;p3"/>
          <p:cNvSpPr txBox="1"/>
          <p:nvPr/>
        </p:nvSpPr>
        <p:spPr>
          <a:xfrm>
            <a:off x="8428289" y="3068990"/>
            <a:ext cx="352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/>
          </a:p>
        </p:txBody>
      </p:sp>
      <p:cxnSp>
        <p:nvCxnSpPr>
          <p:cNvPr id="136" name="Google Shape;136;p3"/>
          <p:cNvCxnSpPr/>
          <p:nvPr/>
        </p:nvCxnSpPr>
        <p:spPr>
          <a:xfrm>
            <a:off x="8312349" y="3070514"/>
            <a:ext cx="172890" cy="113506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137" name="Google Shape;137;p3"/>
          <p:cNvSpPr txBox="1"/>
          <p:nvPr/>
        </p:nvSpPr>
        <p:spPr>
          <a:xfrm>
            <a:off x="4364412" y="2769707"/>
            <a:ext cx="5370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r>
              <a:rPr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4"/>
          <p:cNvGrpSpPr/>
          <p:nvPr/>
        </p:nvGrpSpPr>
        <p:grpSpPr>
          <a:xfrm>
            <a:off x="1646230" y="1706277"/>
            <a:ext cx="2520000" cy="2520000"/>
            <a:chOff x="1646230" y="1706277"/>
            <a:chExt cx="2520000" cy="2520000"/>
          </a:xfrm>
        </p:grpSpPr>
        <p:cxnSp>
          <p:nvCxnSpPr>
            <p:cNvPr id="144" name="Google Shape;144;p4"/>
            <p:cNvCxnSpPr/>
            <p:nvPr/>
          </p:nvCxnSpPr>
          <p:spPr>
            <a:xfrm>
              <a:off x="3557914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1646230" y="3602104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4"/>
            <p:cNvCxnSpPr/>
            <p:nvPr/>
          </p:nvCxnSpPr>
          <p:spPr>
            <a:xfrm>
              <a:off x="1646230" y="2339087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" name="Google Shape;147;p4"/>
            <p:cNvCxnSpPr/>
            <p:nvPr/>
          </p:nvCxnSpPr>
          <p:spPr>
            <a:xfrm>
              <a:off x="2906230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" name="Google Shape;148;p4"/>
            <p:cNvCxnSpPr/>
            <p:nvPr/>
          </p:nvCxnSpPr>
          <p:spPr>
            <a:xfrm>
              <a:off x="1646230" y="2966277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9" name="Google Shape;149;p4"/>
            <p:cNvCxnSpPr/>
            <p:nvPr/>
          </p:nvCxnSpPr>
          <p:spPr>
            <a:xfrm>
              <a:off x="2253385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草地上有一群斑马&#10;&#10;描述已自动生成" id="150" name="Google Shape;15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230" y="1706277"/>
            <a:ext cx="252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4000"/>
              <a:buFont typeface="Helvetica Neue Light"/>
              <a:buNone/>
            </a:pPr>
            <a:r>
              <a:rPr i="1" lang="en-US" sz="4000" u="none" strike="noStrike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4000" u="none" strike="noStrike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-map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rule</a:t>
            </a:r>
            <a:endParaRPr sz="4000"/>
          </a:p>
        </p:txBody>
      </p:sp>
      <p:pic>
        <p:nvPicPr>
          <p:cNvPr descr="A group of graphs showing different types of data&#10;&#10;Description automatically generated" id="152" name="Google Shape;15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670" y="1442974"/>
            <a:ext cx="6171570" cy="308578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"/>
          <p:cNvSpPr/>
          <p:nvPr/>
        </p:nvSpPr>
        <p:spPr>
          <a:xfrm>
            <a:off x="3534514" y="2316227"/>
            <a:ext cx="46800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/>
          <p:nvPr/>
        </p:nvSpPr>
        <p:spPr>
          <a:xfrm>
            <a:off x="3209213" y="3259956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2235891" y="293356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3962965" y="4039578"/>
            <a:ext cx="45719" cy="45719"/>
          </a:xfrm>
          <a:prstGeom prst="ellipse">
            <a:avLst/>
          </a:prstGeom>
          <a:solidFill>
            <a:srgbClr val="3A7D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" name="Google Shape;157;p4"/>
          <p:cNvCxnSpPr/>
          <p:nvPr/>
        </p:nvCxnSpPr>
        <p:spPr>
          <a:xfrm rot="10800000">
            <a:off x="5357444" y="2183864"/>
            <a:ext cx="113744" cy="271119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58" name="Google Shape;158;p4"/>
          <p:cNvCxnSpPr/>
          <p:nvPr/>
        </p:nvCxnSpPr>
        <p:spPr>
          <a:xfrm flipH="1" rot="10800000">
            <a:off x="10209974" y="1280160"/>
            <a:ext cx="115332" cy="279314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59" name="Google Shape;159;p4"/>
          <p:cNvCxnSpPr/>
          <p:nvPr/>
        </p:nvCxnSpPr>
        <p:spPr>
          <a:xfrm flipH="1" rot="10800000">
            <a:off x="5494636" y="2768537"/>
            <a:ext cx="115332" cy="289459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160" name="Google Shape;160;p4"/>
          <p:cNvSpPr txBox="1"/>
          <p:nvPr/>
        </p:nvSpPr>
        <p:spPr>
          <a:xfrm>
            <a:off x="838208" y="4600934"/>
            <a:ext cx="10515592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rule for optimal </a:t>
            </a:r>
            <a:r>
              <a:rPr i="1"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highest peak within first five distortions is set as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 the first peak after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such that the ratio of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peak is larger than some threshold, and set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first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that distortion; otherwise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 0</a:t>
            </a:r>
            <a:endParaRPr/>
          </a:p>
        </p:txBody>
      </p:sp>
      <p:cxnSp>
        <p:nvCxnSpPr>
          <p:cNvPr id="161" name="Google Shape;161;p4"/>
          <p:cNvCxnSpPr/>
          <p:nvPr/>
        </p:nvCxnSpPr>
        <p:spPr>
          <a:xfrm flipH="1">
            <a:off x="4793747" y="2684539"/>
            <a:ext cx="415187" cy="122141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62" name="Google Shape;162;p4"/>
          <p:cNvCxnSpPr/>
          <p:nvPr/>
        </p:nvCxnSpPr>
        <p:spPr>
          <a:xfrm flipH="1" rot="10800000">
            <a:off x="8312349" y="1875230"/>
            <a:ext cx="172890" cy="106356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63" name="Google Shape;163;p4"/>
          <p:cNvCxnSpPr/>
          <p:nvPr/>
        </p:nvCxnSpPr>
        <p:spPr>
          <a:xfrm flipH="1">
            <a:off x="4743887" y="3776465"/>
            <a:ext cx="460844" cy="118719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164" name="Google Shape;164;p4"/>
          <p:cNvSpPr txBox="1"/>
          <p:nvPr/>
        </p:nvSpPr>
        <p:spPr>
          <a:xfrm>
            <a:off x="8428290" y="1686613"/>
            <a:ext cx="3527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/>
          </a:p>
        </p:txBody>
      </p:sp>
      <p:sp>
        <p:nvSpPr>
          <p:cNvPr id="165" name="Google Shape;165;p4"/>
          <p:cNvSpPr txBox="1"/>
          <p:nvPr/>
        </p:nvSpPr>
        <p:spPr>
          <a:xfrm>
            <a:off x="4405728" y="3797860"/>
            <a:ext cx="3527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/>
          </a:p>
        </p:txBody>
      </p:sp>
      <p:sp>
        <p:nvSpPr>
          <p:cNvPr id="166" name="Google Shape;166;p4"/>
          <p:cNvSpPr txBox="1"/>
          <p:nvPr/>
        </p:nvSpPr>
        <p:spPr>
          <a:xfrm>
            <a:off x="8428289" y="3068990"/>
            <a:ext cx="3527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/>
          </a:p>
        </p:txBody>
      </p:sp>
      <p:cxnSp>
        <p:nvCxnSpPr>
          <p:cNvPr id="167" name="Google Shape;167;p4"/>
          <p:cNvCxnSpPr/>
          <p:nvPr/>
        </p:nvCxnSpPr>
        <p:spPr>
          <a:xfrm>
            <a:off x="8312349" y="3070514"/>
            <a:ext cx="172890" cy="113506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168" name="Google Shape;168;p4"/>
          <p:cNvSpPr txBox="1"/>
          <p:nvPr/>
        </p:nvSpPr>
        <p:spPr>
          <a:xfrm>
            <a:off x="4364412" y="2769707"/>
            <a:ext cx="5370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r>
              <a:rPr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=0</a:t>
            </a:r>
            <a:endParaRPr/>
          </a:p>
        </p:txBody>
      </p:sp>
      <p:cxnSp>
        <p:nvCxnSpPr>
          <p:cNvPr id="169" name="Google Shape;169;p4"/>
          <p:cNvCxnSpPr/>
          <p:nvPr/>
        </p:nvCxnSpPr>
        <p:spPr>
          <a:xfrm flipH="1" rot="10800000">
            <a:off x="8323544" y="3804085"/>
            <a:ext cx="115332" cy="279314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70" name="Google Shape;170;p4"/>
          <p:cNvCxnSpPr/>
          <p:nvPr/>
        </p:nvCxnSpPr>
        <p:spPr>
          <a:xfrm rot="10800000">
            <a:off x="8558923" y="3821620"/>
            <a:ext cx="78961" cy="281951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171" name="Google Shape;171;p4"/>
          <p:cNvSpPr txBox="1"/>
          <p:nvPr/>
        </p:nvSpPr>
        <p:spPr>
          <a:xfrm>
            <a:off x="8381210" y="3558677"/>
            <a:ext cx="17735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ratio too small, </a:t>
            </a:r>
            <a:r>
              <a:rPr i="1" lang="en-US" sz="14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1400">
                <a:solidFill>
                  <a:schemeClr val="accen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5"/>
          <p:cNvGrpSpPr/>
          <p:nvPr/>
        </p:nvGrpSpPr>
        <p:grpSpPr>
          <a:xfrm>
            <a:off x="1646230" y="1706277"/>
            <a:ext cx="2520000" cy="2520000"/>
            <a:chOff x="1646230" y="1706277"/>
            <a:chExt cx="2520000" cy="2520000"/>
          </a:xfrm>
        </p:grpSpPr>
        <p:cxnSp>
          <p:nvCxnSpPr>
            <p:cNvPr id="178" name="Google Shape;178;p5"/>
            <p:cNvCxnSpPr/>
            <p:nvPr/>
          </p:nvCxnSpPr>
          <p:spPr>
            <a:xfrm>
              <a:off x="3557914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" name="Google Shape;179;p5"/>
            <p:cNvCxnSpPr/>
            <p:nvPr/>
          </p:nvCxnSpPr>
          <p:spPr>
            <a:xfrm>
              <a:off x="1646230" y="3602104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" name="Google Shape;180;p5"/>
            <p:cNvCxnSpPr/>
            <p:nvPr/>
          </p:nvCxnSpPr>
          <p:spPr>
            <a:xfrm>
              <a:off x="1646230" y="2339087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" name="Google Shape;181;p5"/>
            <p:cNvCxnSpPr/>
            <p:nvPr/>
          </p:nvCxnSpPr>
          <p:spPr>
            <a:xfrm>
              <a:off x="2906230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" name="Google Shape;182;p5"/>
            <p:cNvCxnSpPr/>
            <p:nvPr/>
          </p:nvCxnSpPr>
          <p:spPr>
            <a:xfrm>
              <a:off x="1646230" y="2966277"/>
              <a:ext cx="2520000" cy="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" name="Google Shape;183;p5"/>
            <p:cNvCxnSpPr/>
            <p:nvPr/>
          </p:nvCxnSpPr>
          <p:spPr>
            <a:xfrm>
              <a:off x="2253385" y="1706277"/>
              <a:ext cx="0" cy="2520000"/>
            </a:xfrm>
            <a:prstGeom prst="straightConnector1">
              <a:avLst/>
            </a:prstGeom>
            <a:noFill/>
            <a:ln cap="flat" cmpd="sng" w="9525">
              <a:solidFill>
                <a:srgbClr val="F2CDED"/>
              </a:solidFill>
              <a:prstDash val="dash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descr="草地上有一群斑马&#10;&#10;描述已自动生成" id="184" name="Google Shape;1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230" y="1706277"/>
            <a:ext cx="2520000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4000"/>
              <a:buFont typeface="Helvetica Neue Light"/>
              <a:buNone/>
            </a:pPr>
            <a:r>
              <a:rPr i="1" lang="en-US" sz="4000" u="none" strike="noStrike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4000" u="none" strike="noStrike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-map </a:t>
            </a:r>
            <a:r>
              <a:rPr lang="en-US" sz="4000">
                <a:latin typeface="Helvetica Neue Light"/>
                <a:ea typeface="Helvetica Neue Light"/>
                <a:cs typeface="Helvetica Neue Light"/>
                <a:sym typeface="Helvetica Neue Light"/>
              </a:rPr>
              <a:t>rule</a:t>
            </a:r>
            <a:endParaRPr sz="4000"/>
          </a:p>
        </p:txBody>
      </p:sp>
      <p:pic>
        <p:nvPicPr>
          <p:cNvPr id="186" name="Google Shape;18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670" y="1442974"/>
            <a:ext cx="6171570" cy="308578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5"/>
          <p:cNvSpPr/>
          <p:nvPr/>
        </p:nvSpPr>
        <p:spPr>
          <a:xfrm>
            <a:off x="3958913" y="1841178"/>
            <a:ext cx="46800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"/>
          <p:cNvSpPr/>
          <p:nvPr/>
        </p:nvSpPr>
        <p:spPr>
          <a:xfrm>
            <a:off x="2550117" y="3263244"/>
            <a:ext cx="45719" cy="4571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3530459" y="294325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3536017" y="3579244"/>
            <a:ext cx="45719" cy="45719"/>
          </a:xfrm>
          <a:prstGeom prst="ellipse">
            <a:avLst/>
          </a:prstGeom>
          <a:solidFill>
            <a:srgbClr val="3A7D2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5"/>
          <p:cNvCxnSpPr/>
          <p:nvPr/>
        </p:nvCxnSpPr>
        <p:spPr>
          <a:xfrm rot="10800000">
            <a:off x="5789570" y="2248409"/>
            <a:ext cx="113989" cy="284346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92" name="Google Shape;192;p5"/>
          <p:cNvCxnSpPr/>
          <p:nvPr/>
        </p:nvCxnSpPr>
        <p:spPr>
          <a:xfrm flipH="1" rot="10800000">
            <a:off x="8855959" y="2115429"/>
            <a:ext cx="115332" cy="279314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93" name="Google Shape;193;p5"/>
          <p:cNvCxnSpPr/>
          <p:nvPr/>
        </p:nvCxnSpPr>
        <p:spPr>
          <a:xfrm flipH="1" rot="10800000">
            <a:off x="5485844" y="2768537"/>
            <a:ext cx="115332" cy="289459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194" name="Google Shape;194;p5"/>
          <p:cNvSpPr txBox="1"/>
          <p:nvPr/>
        </p:nvSpPr>
        <p:spPr>
          <a:xfrm>
            <a:off x="838208" y="4600934"/>
            <a:ext cx="10515592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rule for optimal </a:t>
            </a:r>
            <a:r>
              <a:rPr i="1"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:</a:t>
            </a:r>
            <a:endParaRPr/>
          </a:p>
          <a:p>
            <a:pPr indent="-2857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highest peak within first five distortions is set as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 b="0" i="0" sz="1800" u="none" cap="none" strike="noStrike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find the first peak after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such that the ratio of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to peak is larger than some threshold, and set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= first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for that distortion; otherwise </a:t>
            </a:r>
            <a:r>
              <a:rPr b="0" i="1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</a:t>
            </a:r>
            <a:r>
              <a:rPr b="0" i="0" lang="en-US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 0</a:t>
            </a:r>
            <a:endParaRPr/>
          </a:p>
        </p:txBody>
      </p:sp>
      <p:cxnSp>
        <p:nvCxnSpPr>
          <p:cNvPr id="195" name="Google Shape;195;p5"/>
          <p:cNvCxnSpPr/>
          <p:nvPr/>
        </p:nvCxnSpPr>
        <p:spPr>
          <a:xfrm flipH="1">
            <a:off x="4793747" y="2684539"/>
            <a:ext cx="415187" cy="122141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96" name="Google Shape;196;p5"/>
          <p:cNvCxnSpPr/>
          <p:nvPr/>
        </p:nvCxnSpPr>
        <p:spPr>
          <a:xfrm flipH="1" rot="10800000">
            <a:off x="8312349" y="1453202"/>
            <a:ext cx="172890" cy="106356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97" name="Google Shape;197;p5"/>
          <p:cNvCxnSpPr/>
          <p:nvPr/>
        </p:nvCxnSpPr>
        <p:spPr>
          <a:xfrm flipH="1">
            <a:off x="4743887" y="3864389"/>
            <a:ext cx="460844" cy="118719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198" name="Google Shape;198;p5"/>
          <p:cNvSpPr txBox="1"/>
          <p:nvPr/>
        </p:nvSpPr>
        <p:spPr>
          <a:xfrm>
            <a:off x="8428290" y="1264585"/>
            <a:ext cx="3527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/>
          </a:p>
        </p:txBody>
      </p:sp>
      <p:sp>
        <p:nvSpPr>
          <p:cNvPr id="199" name="Google Shape;199;p5"/>
          <p:cNvSpPr txBox="1"/>
          <p:nvPr/>
        </p:nvSpPr>
        <p:spPr>
          <a:xfrm>
            <a:off x="4405728" y="3885784"/>
            <a:ext cx="3527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/>
          </a:p>
        </p:txBody>
      </p:sp>
      <p:sp>
        <p:nvSpPr>
          <p:cNvPr id="200" name="Google Shape;200;p5"/>
          <p:cNvSpPr txBox="1"/>
          <p:nvPr/>
        </p:nvSpPr>
        <p:spPr>
          <a:xfrm>
            <a:off x="8428289" y="3095366"/>
            <a:ext cx="3527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endParaRPr/>
          </a:p>
        </p:txBody>
      </p:sp>
      <p:cxnSp>
        <p:nvCxnSpPr>
          <p:cNvPr id="201" name="Google Shape;201;p5"/>
          <p:cNvCxnSpPr/>
          <p:nvPr/>
        </p:nvCxnSpPr>
        <p:spPr>
          <a:xfrm>
            <a:off x="8312349" y="3096890"/>
            <a:ext cx="172890" cy="113506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med" w="med" type="stealth"/>
            <a:tailEnd len="sm" w="sm" type="none"/>
          </a:ln>
        </p:spPr>
      </p:cxnSp>
      <p:sp>
        <p:nvSpPr>
          <p:cNvPr id="202" name="Google Shape;202;p5"/>
          <p:cNvSpPr txBox="1"/>
          <p:nvPr/>
        </p:nvSpPr>
        <p:spPr>
          <a:xfrm>
            <a:off x="4364412" y="2769707"/>
            <a:ext cx="5370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ref</a:t>
            </a:r>
            <a:r>
              <a:rPr lang="en-US" sz="1200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=0</a:t>
            </a:r>
            <a:endParaRPr/>
          </a:p>
        </p:txBody>
      </p:sp>
      <p:cxnSp>
        <p:nvCxnSpPr>
          <p:cNvPr id="203" name="Google Shape;203;p5"/>
          <p:cNvCxnSpPr/>
          <p:nvPr/>
        </p:nvCxnSpPr>
        <p:spPr>
          <a:xfrm flipH="1" rot="10800000">
            <a:off x="8434056" y="3754971"/>
            <a:ext cx="116075" cy="284607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stealth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"/>
          <p:cNvPicPr preferRelativeResize="0"/>
          <p:nvPr/>
        </p:nvPicPr>
        <p:blipFill rotWithShape="1">
          <a:blip r:embed="rId3">
            <a:alphaModFix/>
          </a:blip>
          <a:srcRect b="0" l="0" r="16912" t="16923"/>
          <a:stretch/>
        </p:blipFill>
        <p:spPr>
          <a:xfrm>
            <a:off x="4206416" y="2013357"/>
            <a:ext cx="3149584" cy="314165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4000"/>
              <a:buFont typeface="Helvetica Neue Light"/>
              <a:buNone/>
            </a:pPr>
            <a:r>
              <a:rPr i="1" lang="en-US" sz="4000" u="none" strike="noStrike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σ</a:t>
            </a:r>
            <a:r>
              <a:rPr i="1" lang="en-US" sz="4000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4000">
                <a:solidFill>
                  <a:srgbClr val="202122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values</a:t>
            </a:r>
            <a:endParaRPr sz="4000"/>
          </a:p>
        </p:txBody>
      </p:sp>
      <p:grpSp>
        <p:nvGrpSpPr>
          <p:cNvPr id="210" name="Google Shape;210;p6"/>
          <p:cNvGrpSpPr/>
          <p:nvPr/>
        </p:nvGrpSpPr>
        <p:grpSpPr>
          <a:xfrm>
            <a:off x="838200" y="2635011"/>
            <a:ext cx="2520000" cy="2520000"/>
            <a:chOff x="1646230" y="1706277"/>
            <a:chExt cx="2520000" cy="2520000"/>
          </a:xfrm>
        </p:grpSpPr>
        <p:pic>
          <p:nvPicPr>
            <p:cNvPr descr="草地上有一群斑马&#10;&#10;描述已自动生成" id="211" name="Google Shape;211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46230" y="1706277"/>
              <a:ext cx="2520000" cy="25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" name="Google Shape;212;p6"/>
            <p:cNvSpPr/>
            <p:nvPr/>
          </p:nvSpPr>
          <p:spPr>
            <a:xfrm>
              <a:off x="3534514" y="2316227"/>
              <a:ext cx="46800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3" name="Google Shape;213;p6"/>
          <p:cNvPicPr preferRelativeResize="0"/>
          <p:nvPr/>
        </p:nvPicPr>
        <p:blipFill rotWithShape="1">
          <a:blip r:embed="rId5">
            <a:alphaModFix/>
          </a:blip>
          <a:srcRect b="0" l="0" r="16912" t="16923"/>
          <a:stretch/>
        </p:blipFill>
        <p:spPr>
          <a:xfrm>
            <a:off x="8204216" y="2013357"/>
            <a:ext cx="3149584" cy="314165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/>
          <p:nvPr/>
        </p:nvSpPr>
        <p:spPr>
          <a:xfrm>
            <a:off x="3176086" y="2769912"/>
            <a:ext cx="46800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847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海上的浪&#10;&#10;描述已自动生成" id="220" name="Google Shape;22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19" y="2148840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草地上有一群斑马&#10;&#10;描述已自动生成" id="221" name="Google Shape;22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4447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草地上有一群斑马&#10;&#10;描述已自动生成" id="222" name="Google Shape;22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733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7"/>
          <p:cNvSpPr txBox="1"/>
          <p:nvPr/>
        </p:nvSpPr>
        <p:spPr>
          <a:xfrm>
            <a:off x="9811550" y="1618701"/>
            <a:ext cx="1174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4" name="Google Shape;224;p7"/>
          <p:cNvSpPr txBox="1"/>
          <p:nvPr/>
        </p:nvSpPr>
        <p:spPr>
          <a:xfrm>
            <a:off x="1373418" y="1621774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map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" name="Google Shape;225;p7"/>
          <p:cNvSpPr txBox="1"/>
          <p:nvPr/>
        </p:nvSpPr>
        <p:spPr>
          <a:xfrm>
            <a:off x="4206539" y="1618701"/>
            <a:ext cx="86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6707912" y="1618701"/>
            <a:ext cx="16133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reconstruction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7">
            <a:alphaModFix/>
          </a:blip>
          <a:srcRect b="0" l="4097" r="2652" t="0"/>
          <a:stretch/>
        </p:blipFill>
        <p:spPr>
          <a:xfrm>
            <a:off x="426993" y="4830600"/>
            <a:ext cx="2713907" cy="45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847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4447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733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8"/>
          <p:cNvSpPr txBox="1"/>
          <p:nvPr/>
        </p:nvSpPr>
        <p:spPr>
          <a:xfrm>
            <a:off x="9811550" y="1618701"/>
            <a:ext cx="1174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1373418" y="1621774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map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8" name="Google Shape;238;p8"/>
          <p:cNvSpPr txBox="1"/>
          <p:nvPr/>
        </p:nvSpPr>
        <p:spPr>
          <a:xfrm>
            <a:off x="4206539" y="1618701"/>
            <a:ext cx="86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9" name="Google Shape;239;p8"/>
          <p:cNvSpPr txBox="1"/>
          <p:nvPr/>
        </p:nvSpPr>
        <p:spPr>
          <a:xfrm>
            <a:off x="6707912" y="1618701"/>
            <a:ext cx="16133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reconstruction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0" name="Google Shape;240;p8"/>
          <p:cNvPicPr preferRelativeResize="0"/>
          <p:nvPr/>
        </p:nvPicPr>
        <p:blipFill rotWithShape="1">
          <a:blip r:embed="rId6">
            <a:alphaModFix/>
          </a:blip>
          <a:srcRect b="0" l="4097" r="2652" t="0"/>
          <a:stretch/>
        </p:blipFill>
        <p:spPr>
          <a:xfrm>
            <a:off x="426993" y="4830600"/>
            <a:ext cx="2713907" cy="45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endParaRPr/>
          </a:p>
        </p:txBody>
      </p:sp>
      <p:pic>
        <p:nvPicPr>
          <p:cNvPr descr="图片包含 户外, 照片, 男人, 汽车&#10;&#10;描述已自动生成" id="242" name="Google Shape;242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592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847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819" y="2148840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4447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367334" y="2145767"/>
            <a:ext cx="2560320" cy="2560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9"/>
          <p:cNvSpPr txBox="1"/>
          <p:nvPr/>
        </p:nvSpPr>
        <p:spPr>
          <a:xfrm>
            <a:off x="9811550" y="1618701"/>
            <a:ext cx="11741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difference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1373418" y="1621774"/>
            <a:ext cx="8210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σ map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3" name="Google Shape;253;p9"/>
          <p:cNvSpPr txBox="1"/>
          <p:nvPr/>
        </p:nvSpPr>
        <p:spPr>
          <a:xfrm>
            <a:off x="4206539" y="1618701"/>
            <a:ext cx="86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source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4" name="Google Shape;254;p9"/>
          <p:cNvSpPr txBox="1"/>
          <p:nvPr/>
        </p:nvSpPr>
        <p:spPr>
          <a:xfrm>
            <a:off x="6707912" y="1618701"/>
            <a:ext cx="16133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reconstruction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5" name="Google Shape;255;p9"/>
          <p:cNvPicPr preferRelativeResize="0"/>
          <p:nvPr/>
        </p:nvPicPr>
        <p:blipFill rotWithShape="1">
          <a:blip r:embed="rId7">
            <a:alphaModFix/>
          </a:blip>
          <a:srcRect b="0" l="4097" r="2652" t="0"/>
          <a:stretch/>
        </p:blipFill>
        <p:spPr>
          <a:xfrm>
            <a:off x="426993" y="4830600"/>
            <a:ext cx="2713907" cy="45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 Light"/>
              <a:buNone/>
            </a:pPr>
            <a:r>
              <a:rPr lang="en-US" sz="4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results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2024-05-02T07:03:11Z</dcterms:created>
  <dc:creator>Ziyuan Lin</dc:creator>
</cp:coreProperties>
</file>